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8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7"/>
    <p:restoredTop sz="94719"/>
  </p:normalViewPr>
  <p:slideViewPr>
    <p:cSldViewPr snapToGrid="0" snapToObjects="1">
      <p:cViewPr varScale="1">
        <p:scale>
          <a:sx n="127" d="100"/>
          <a:sy n="127" d="100"/>
        </p:scale>
        <p:origin x="-20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handoutMaster" Target="handoutMasters/handout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F86AA-1104-DB43-BFDE-3A63D81B62EA}" type="datetime1">
              <a:rPr lang="en-US" smtClean="0"/>
              <a:t>3/13/16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295F8-2118-8546-AB50-9E456A964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357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81A1C-A2C2-3747-88F6-CF4A8D27E2B4}" type="datetime1">
              <a:rPr lang="en-US" smtClean="0"/>
              <a:t>3/13/16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186D5-36F5-234C-B5A0-35FE1C0DE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104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dirty="0" smtClean="0"/>
              <a:t>Drugs:</a:t>
            </a:r>
            <a:r>
              <a:rPr lang="en-US" dirty="0" smtClean="0"/>
              <a:t>  Marijuana, Cocaine, Methamphetamines, Heroine, Prescription Drugs</a:t>
            </a:r>
          </a:p>
          <a:p>
            <a:r>
              <a:rPr lang="en-US" sz="1800" b="1" dirty="0" smtClean="0"/>
              <a:t>Alcohol: </a:t>
            </a:r>
            <a:r>
              <a:rPr lang="en-US" dirty="0" smtClean="0"/>
              <a:t>Beer, Wine, Wine Coolers, Whiskey, Vodka, etc.</a:t>
            </a:r>
          </a:p>
          <a:p>
            <a:r>
              <a:rPr lang="en-US" sz="1800" b="1" dirty="0" smtClean="0"/>
              <a:t>Nicotine: </a:t>
            </a:r>
            <a:r>
              <a:rPr lang="en-US" dirty="0" smtClean="0"/>
              <a:t>Cigarettes, E-Cigarettes, Cigars, Chewing Tobacco, Hookah (flavored nicotine vapors)</a:t>
            </a:r>
          </a:p>
          <a:p>
            <a:r>
              <a:rPr lang="en-US" sz="2000" b="1" dirty="0" smtClean="0"/>
              <a:t>Caffeine: </a:t>
            </a:r>
            <a:r>
              <a:rPr lang="en-US" dirty="0" smtClean="0"/>
              <a:t>Coffee, Tea, Sodas, Energy Drinks (Monster, Red Bull), Chocolate, Energy Water (Vitamin Water,  Fruit2O, Propel)</a:t>
            </a:r>
            <a:endParaRPr lang="en-US" sz="2000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186D5-36F5-234C-B5A0-35FE1C0DE8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255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186D5-36F5-234C-B5A0-35FE1C0DE8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82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3E65-C218-C04B-94D6-7A3048E8A223}" type="datetime1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A4D6-110C-ED4A-B26D-BA1FB134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2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0393A-1A31-0546-BC12-11A81FFB6707}" type="datetime1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A4D6-110C-ED4A-B26D-BA1FB134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7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F2E1-DF3B-6D49-B430-6A6444DEBD0B}" type="datetime1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A4D6-110C-ED4A-B26D-BA1FB134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3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52A34-F0A0-2C4D-B6FA-8C2372148D07}" type="datetime1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A4D6-110C-ED4A-B26D-BA1FB134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60EB2-A943-914D-A94D-3EC7FE6760A9}" type="datetime1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A4D6-110C-ED4A-B26D-BA1FB134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37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AAF8C-02C0-BA41-AA04-74FC6F4F737F}" type="datetime1">
              <a:rPr lang="en-US" smtClean="0"/>
              <a:t>3/13/16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A4D6-110C-ED4A-B26D-BA1FB134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7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D3EE-640A-E641-B3F4-5B24D60537D5}" type="datetime1">
              <a:rPr lang="en-US" smtClean="0"/>
              <a:t>3/13/16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A4D6-110C-ED4A-B26D-BA1FB134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8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8DD04-D1A7-B04A-961E-70F51796897C}" type="datetime1">
              <a:rPr lang="en-US" smtClean="0"/>
              <a:t>3/13/16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A4D6-110C-ED4A-B26D-BA1FB134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20CB-6B97-6742-9F2B-80DFA9A3A537}" type="datetime1">
              <a:rPr lang="en-US" smtClean="0"/>
              <a:t>3/13/16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A4D6-110C-ED4A-B26D-BA1FB134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0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E212-52BF-6643-8AA6-F7018A6DC3FE}" type="datetime1">
              <a:rPr lang="en-US" smtClean="0"/>
              <a:t>3/13/16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A4D6-110C-ED4A-B26D-BA1FB134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7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A8770-5B3A-D64C-9FC6-61A17B81A98C}" type="datetime1">
              <a:rPr lang="en-US" smtClean="0"/>
              <a:t>3/13/16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AA4D6-110C-ED4A-B26D-BA1FB134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07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4A17EF-7F5E-5B4A-BFA6-5237A28B5838}" type="datetime1">
              <a:rPr lang="en-US" smtClean="0"/>
              <a:t>3/13/16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AA4D6-110C-ED4A-B26D-BA1FB1346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9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5300" b="1" dirty="0" smtClean="0"/>
              <a:t/>
            </a:r>
            <a:br>
              <a:rPr lang="en-US" sz="5300" b="1" dirty="0" smtClean="0"/>
            </a:br>
            <a:r>
              <a:rPr lang="en-US" sz="5300" dirty="0"/>
              <a:t/>
            </a:r>
            <a:br>
              <a:rPr lang="en-US" sz="5300" dirty="0"/>
            </a:br>
            <a:endParaRPr lang="en-US" sz="5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2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6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91"/>
            <a:ext cx="2885145" cy="1837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783" y="5054600"/>
            <a:ext cx="4495800" cy="1803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Seek 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Pastors</a:t>
            </a:r>
          </a:p>
          <a:p>
            <a:pPr marL="0" indent="0" algn="ctr">
              <a:buNone/>
            </a:pPr>
            <a:r>
              <a:rPr lang="en-US" dirty="0" smtClean="0"/>
              <a:t>Counselors</a:t>
            </a:r>
          </a:p>
          <a:p>
            <a:pPr marL="0" indent="0" algn="ctr">
              <a:buNone/>
            </a:pPr>
            <a:r>
              <a:rPr lang="en-US" dirty="0" smtClean="0"/>
              <a:t>Bible Workers</a:t>
            </a:r>
          </a:p>
          <a:p>
            <a:pPr marL="0" indent="0" algn="ctr">
              <a:buNone/>
            </a:pPr>
            <a:r>
              <a:rPr lang="en-US" dirty="0" smtClean="0"/>
              <a:t>Medical Professionals</a:t>
            </a:r>
          </a:p>
          <a:p>
            <a:pPr marL="0" indent="0" algn="ctr">
              <a:buNone/>
            </a:pPr>
            <a:r>
              <a:rPr lang="en-US" dirty="0" smtClean="0"/>
              <a:t>Support Groups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6775" y="2403428"/>
            <a:ext cx="2757225" cy="1838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775" y="0"/>
            <a:ext cx="2744722" cy="1921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37" y="4745186"/>
            <a:ext cx="3772883" cy="2112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321" y="2021954"/>
            <a:ext cx="2441140" cy="2441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95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your friends</a:t>
            </a:r>
          </a:p>
          <a:p>
            <a:r>
              <a:rPr lang="en-US" dirty="0" smtClean="0"/>
              <a:t>Change your environment/atmosphere</a:t>
            </a:r>
          </a:p>
          <a:p>
            <a:r>
              <a:rPr lang="en-US" dirty="0" smtClean="0"/>
              <a:t>Get rid of your stashes</a:t>
            </a:r>
          </a:p>
          <a:p>
            <a:r>
              <a:rPr lang="en-US" dirty="0" smtClean="0"/>
              <a:t>Develop positive habits</a:t>
            </a:r>
          </a:p>
          <a:p>
            <a:r>
              <a:rPr lang="en-US" dirty="0" smtClean="0"/>
              <a:t>Change your lifestyle with a </a:t>
            </a:r>
            <a:r>
              <a:rPr lang="en-US" b="1" dirty="0" smtClean="0"/>
              <a:t>NEWSTART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4400" dirty="0" smtClean="0"/>
              <a:t>       </a:t>
            </a:r>
            <a:r>
              <a:rPr lang="en-US" sz="4400" b="1" dirty="0" smtClean="0">
                <a:solidFill>
                  <a:srgbClr val="FF0000"/>
                </a:solidFill>
              </a:rPr>
              <a:t>MAKE A CLEAN BREAK!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0598" y="0"/>
            <a:ext cx="3403402" cy="188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0" y="94625"/>
            <a:ext cx="1722642" cy="1722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9293" y="94625"/>
            <a:ext cx="2144707" cy="16085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sz="4900" b="1" dirty="0" smtClean="0"/>
              <a:t>NEWSTART</a:t>
            </a:r>
            <a:br>
              <a:rPr lang="en-US" sz="4900" b="1" dirty="0" smtClean="0"/>
            </a:br>
            <a:r>
              <a:rPr lang="en-US" sz="3600" b="1" dirty="0" smtClean="0"/>
              <a:t>8 Principles to a healthy lifestyle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5100" b="1" dirty="0" smtClean="0">
                <a:solidFill>
                  <a:srgbClr val="FF0000"/>
                </a:solidFill>
              </a:rPr>
              <a:t>N = Nutrition</a:t>
            </a:r>
          </a:p>
          <a:p>
            <a:pPr marL="0" indent="0">
              <a:buNone/>
            </a:pPr>
            <a:r>
              <a:rPr lang="en-US" sz="5100" b="1" dirty="0" smtClean="0">
                <a:solidFill>
                  <a:srgbClr val="FF0000"/>
                </a:solidFill>
              </a:rPr>
              <a:t>E = Exercise</a:t>
            </a:r>
          </a:p>
          <a:p>
            <a:pPr marL="0" indent="0">
              <a:buNone/>
            </a:pPr>
            <a:r>
              <a:rPr lang="en-US" sz="5100" b="1" dirty="0" smtClean="0">
                <a:solidFill>
                  <a:srgbClr val="FF0000"/>
                </a:solidFill>
              </a:rPr>
              <a:t>W= Water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5200" b="1" dirty="0" smtClean="0">
                <a:solidFill>
                  <a:srgbClr val="FF0000"/>
                </a:solidFill>
              </a:rPr>
              <a:t>S = Sunlight</a:t>
            </a:r>
          </a:p>
          <a:p>
            <a:pPr marL="0" indent="0">
              <a:buNone/>
            </a:pPr>
            <a:r>
              <a:rPr lang="en-US" sz="5200" b="1" dirty="0" smtClean="0">
                <a:solidFill>
                  <a:srgbClr val="FF0000"/>
                </a:solidFill>
              </a:rPr>
              <a:t>T = Temperance</a:t>
            </a:r>
          </a:p>
          <a:p>
            <a:pPr marL="0" indent="0">
              <a:buNone/>
            </a:pPr>
            <a:r>
              <a:rPr lang="en-US" sz="5200" b="1" dirty="0" smtClean="0">
                <a:solidFill>
                  <a:srgbClr val="FF0000"/>
                </a:solidFill>
              </a:rPr>
              <a:t>A = Air</a:t>
            </a:r>
          </a:p>
          <a:p>
            <a:pPr marL="0" indent="0">
              <a:buNone/>
            </a:pPr>
            <a:r>
              <a:rPr lang="en-US" sz="5200" b="1" dirty="0" smtClean="0">
                <a:solidFill>
                  <a:srgbClr val="FF0000"/>
                </a:solidFill>
              </a:rPr>
              <a:t>R = Rest</a:t>
            </a:r>
          </a:p>
          <a:p>
            <a:pPr marL="0" indent="0">
              <a:buNone/>
            </a:pPr>
            <a:r>
              <a:rPr lang="en-US" sz="5200" b="1" dirty="0" smtClean="0">
                <a:solidFill>
                  <a:srgbClr val="FF0000"/>
                </a:solidFill>
              </a:rPr>
              <a:t>T = Trust in God</a:t>
            </a:r>
            <a:endParaRPr lang="en-US" sz="5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242" y="1703156"/>
            <a:ext cx="2714558" cy="1662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420" y="1600200"/>
            <a:ext cx="2095511" cy="13944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0103" y="3169911"/>
            <a:ext cx="1710045" cy="1710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707" y="3528577"/>
            <a:ext cx="2194606" cy="178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7707" y="5659764"/>
            <a:ext cx="2552535" cy="1093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0103" y="5090825"/>
            <a:ext cx="2027906" cy="16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77" y="749782"/>
            <a:ext cx="8005391" cy="60040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458"/>
          </a:xfrm>
        </p:spPr>
        <p:txBody>
          <a:bodyPr/>
          <a:lstStyle/>
          <a:p>
            <a:r>
              <a:rPr lang="en-US" dirty="0" smtClean="0"/>
              <a:t>Remember God’s Word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en-US" sz="2800" b="1" dirty="0" smtClean="0"/>
              <a:t>1 Corinthians  6:19</a:t>
            </a:r>
            <a:r>
              <a:rPr lang="en-US" sz="2800" dirty="0" smtClean="0"/>
              <a:t>   </a:t>
            </a:r>
            <a:r>
              <a:rPr lang="en-US" sz="2800" b="1" i="1" dirty="0" smtClean="0">
                <a:solidFill>
                  <a:srgbClr val="FF0000"/>
                </a:solidFill>
              </a:rPr>
              <a:t>Your body is temple of the Holy Spirit</a:t>
            </a:r>
          </a:p>
          <a:p>
            <a:pPr marL="0" indent="0">
              <a:buNone/>
            </a:pPr>
            <a:endParaRPr lang="en-US" sz="2800" i="1" dirty="0" smtClean="0"/>
          </a:p>
          <a:p>
            <a:pPr algn="ctr"/>
            <a:r>
              <a:rPr lang="en-US" sz="2800" b="1" dirty="0" smtClean="0"/>
              <a:t>Matthew 7:7            </a:t>
            </a:r>
            <a:r>
              <a:rPr lang="en-US" sz="2800" b="1" i="1" dirty="0" smtClean="0">
                <a:solidFill>
                  <a:srgbClr val="FF0000"/>
                </a:solidFill>
              </a:rPr>
              <a:t>Ask, Seek and Knock</a:t>
            </a:r>
          </a:p>
          <a:p>
            <a:pPr marL="0" indent="0">
              <a:buNone/>
            </a:pPr>
            <a:endParaRPr lang="en-US" sz="2800" i="1" dirty="0" smtClean="0"/>
          </a:p>
          <a:p>
            <a:pPr algn="ctr"/>
            <a:r>
              <a:rPr lang="en-US" sz="2800" b="1" dirty="0" smtClean="0"/>
              <a:t>1 Corinthians 10:13</a:t>
            </a:r>
            <a:r>
              <a:rPr lang="en-US" sz="2800" dirty="0" smtClean="0"/>
              <a:t>     </a:t>
            </a:r>
            <a:r>
              <a:rPr lang="en-US" sz="2800" b="1" i="1" dirty="0" smtClean="0">
                <a:solidFill>
                  <a:srgbClr val="FF0000"/>
                </a:solidFill>
              </a:rPr>
              <a:t>God is faithful to make a way of escape from temptation</a:t>
            </a:r>
          </a:p>
          <a:p>
            <a:pPr marL="0" indent="0">
              <a:buNone/>
            </a:pPr>
            <a:endParaRPr lang="en-US" sz="2800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2800" b="1" dirty="0" smtClean="0"/>
              <a:t>Matthew 26:41  </a:t>
            </a:r>
            <a:r>
              <a:rPr lang="en-US" sz="2800" b="1" dirty="0" smtClean="0">
                <a:solidFill>
                  <a:srgbClr val="FF0000"/>
                </a:solidFill>
              </a:rPr>
              <a:t>Watch and Pray to avoid temptation</a:t>
            </a:r>
          </a:p>
          <a:p>
            <a:endParaRPr lang="en-US" sz="2800" i="1" dirty="0" smtClean="0">
              <a:solidFill>
                <a:srgbClr val="FF0000"/>
              </a:solidFill>
            </a:endParaRPr>
          </a:p>
          <a:p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36739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430" y="520147"/>
            <a:ext cx="8229600" cy="1143000"/>
          </a:xfrm>
        </p:spPr>
        <p:txBody>
          <a:bodyPr/>
          <a:lstStyle/>
          <a:p>
            <a:r>
              <a:rPr lang="en-US" b="1" dirty="0" smtClean="0"/>
              <a:t>Can you name some addictions?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040" y="1743819"/>
            <a:ext cx="5128963" cy="511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8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328" y="1629734"/>
            <a:ext cx="5217314" cy="47315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Definition of Addiction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u="sng" dirty="0" smtClean="0"/>
              <a:t>Webster’s  Dictionary</a:t>
            </a:r>
            <a:r>
              <a:rPr lang="en-US" dirty="0" smtClean="0"/>
              <a:t>: </a:t>
            </a:r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strong and harmful need to regularly have something (such as a drug) or do something (such as gamble)</a:t>
            </a:r>
            <a:r>
              <a:rPr lang="en-US" dirty="0" smtClean="0"/>
              <a:t> </a:t>
            </a:r>
            <a:endParaRPr lang="en-US" dirty="0"/>
          </a:p>
          <a:p>
            <a:pPr marL="0" indent="0" algn="ctr">
              <a:buNone/>
            </a:pPr>
            <a:endParaRPr lang="en-US" sz="44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sz="4400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 habit that controls you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1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2 Types of Addiction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sz="4400" b="1" dirty="0" smtClean="0"/>
              <a:t>Substance</a:t>
            </a:r>
          </a:p>
          <a:p>
            <a:pPr marL="0" indent="0" algn="ctr">
              <a:buNone/>
            </a:pPr>
            <a:endParaRPr lang="en-US" sz="4400" b="1" dirty="0"/>
          </a:p>
          <a:p>
            <a:pPr marL="0" indent="0" algn="ctr">
              <a:buNone/>
            </a:pPr>
            <a:r>
              <a:rPr lang="en-US" sz="4400" b="1" dirty="0" smtClean="0"/>
              <a:t>&amp;</a:t>
            </a:r>
          </a:p>
          <a:p>
            <a:pPr marL="0" indent="0" algn="ctr">
              <a:buNone/>
            </a:pPr>
            <a:endParaRPr lang="en-US" sz="4400" b="1" dirty="0" smtClean="0"/>
          </a:p>
          <a:p>
            <a:pPr marL="0" indent="0" algn="ctr">
              <a:buNone/>
            </a:pPr>
            <a:r>
              <a:rPr lang="en-US" sz="4400" b="1" dirty="0" smtClean="0"/>
              <a:t> Behavioral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17900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54" y="4626714"/>
            <a:ext cx="3692598" cy="2197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053" y="3176399"/>
            <a:ext cx="1922947" cy="17756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170" y="98446"/>
            <a:ext cx="2616439" cy="16721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754" y="98446"/>
            <a:ext cx="8229600" cy="916560"/>
          </a:xfrm>
        </p:spPr>
        <p:txBody>
          <a:bodyPr/>
          <a:lstStyle/>
          <a:p>
            <a:r>
              <a:rPr lang="en-US" b="1" dirty="0" smtClean="0"/>
              <a:t>Substance Addictions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3417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Drugs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Alcohol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Nicotine 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rgbClr val="FF0000"/>
                </a:solidFill>
              </a:rPr>
              <a:t>C</a:t>
            </a:r>
            <a:r>
              <a:rPr lang="en-US" sz="4800" b="1" dirty="0" smtClean="0">
                <a:solidFill>
                  <a:srgbClr val="FF0000"/>
                </a:solidFill>
              </a:rPr>
              <a:t>affeine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93235"/>
            <a:ext cx="2579519" cy="16093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98680"/>
            <a:ext cx="2738144" cy="1828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2845" y="1540933"/>
            <a:ext cx="2707509" cy="1927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0649" y="4952082"/>
            <a:ext cx="2863351" cy="1905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8510" y="4431406"/>
            <a:ext cx="2542139" cy="201594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2907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0" y="863027"/>
            <a:ext cx="2908766" cy="1935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137" y="875356"/>
            <a:ext cx="3675863" cy="1701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058"/>
            <a:ext cx="8229600" cy="1143000"/>
          </a:xfrm>
        </p:spPr>
        <p:txBody>
          <a:bodyPr/>
          <a:lstStyle/>
          <a:p>
            <a:r>
              <a:rPr lang="en-US" b="1" dirty="0" smtClean="0"/>
              <a:t>Behavioral Addictions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058"/>
            <a:ext cx="8229600" cy="55359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Pornography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Sex Addiction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Overeating or </a:t>
            </a:r>
            <a:r>
              <a:rPr lang="en-US" b="1" dirty="0" err="1" smtClean="0">
                <a:solidFill>
                  <a:srgbClr val="FF0000"/>
                </a:solidFill>
              </a:rPr>
              <a:t>undereating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Gambling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Social Media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Work-a-</a:t>
            </a:r>
            <a:r>
              <a:rPr lang="en-US" b="1" dirty="0" err="1" smtClean="0">
                <a:solidFill>
                  <a:srgbClr val="FF0000"/>
                </a:solidFill>
              </a:rPr>
              <a:t>holic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Gossiping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Jealousy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024" y="2844237"/>
            <a:ext cx="3258976" cy="1902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44237"/>
            <a:ext cx="3473060" cy="17365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5024" y="4794149"/>
            <a:ext cx="3296823" cy="21907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377" y="4678868"/>
            <a:ext cx="3316683" cy="2179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481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83" y="82373"/>
            <a:ext cx="8229600" cy="138135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How to Break  </a:t>
            </a:r>
            <a:br>
              <a:rPr lang="en-US" b="1" dirty="0" smtClean="0"/>
            </a:br>
            <a:r>
              <a:rPr lang="en-US" b="1" dirty="0" smtClean="0"/>
              <a:t>Chains of Addiction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74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51683" cy="6844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88"/>
            <a:ext cx="8229600" cy="63966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Recognize signs and symptoms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195" y="773289"/>
            <a:ext cx="8229600" cy="6071444"/>
          </a:xfrm>
        </p:spPr>
        <p:txBody>
          <a:bodyPr>
            <a:normAutofit fontScale="25000" lnSpcReduction="20000"/>
          </a:bodyPr>
          <a:lstStyle/>
          <a:p>
            <a:pPr>
              <a:buFont typeface="Wingdings" charset="2"/>
              <a:buChar char="Ø"/>
            </a:pPr>
            <a:r>
              <a:rPr lang="en-US" sz="8000" b="1" dirty="0" smtClean="0">
                <a:solidFill>
                  <a:srgbClr val="FFFFFF"/>
                </a:solidFill>
              </a:rPr>
              <a:t>Obsessed/Can’t break the habit</a:t>
            </a:r>
          </a:p>
          <a:p>
            <a:pPr>
              <a:buFont typeface="Wingdings" charset="2"/>
              <a:buChar char="Ø"/>
            </a:pPr>
            <a:endParaRPr lang="en-US" sz="4800" b="1" dirty="0" smtClean="0">
              <a:solidFill>
                <a:srgbClr val="FFFFFF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8000" b="1" dirty="0" smtClean="0">
                <a:solidFill>
                  <a:srgbClr val="FFFFFF"/>
                </a:solidFill>
              </a:rPr>
              <a:t>Can’t stop habit despite health problems/takes risks</a:t>
            </a:r>
          </a:p>
          <a:p>
            <a:pPr>
              <a:buFont typeface="Wingdings" charset="2"/>
              <a:buChar char="Ø"/>
            </a:pPr>
            <a:endParaRPr lang="en-US" sz="4800" b="1" dirty="0" smtClean="0">
              <a:solidFill>
                <a:srgbClr val="FFFFFF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8000" b="1" dirty="0" smtClean="0">
                <a:solidFill>
                  <a:srgbClr val="FFFFFF"/>
                </a:solidFill>
              </a:rPr>
              <a:t> Disinterested in hobbies/sacrifices family-social activities</a:t>
            </a:r>
          </a:p>
          <a:p>
            <a:pPr>
              <a:buFont typeface="Wingdings" charset="2"/>
              <a:buChar char="Ø"/>
            </a:pPr>
            <a:endParaRPr lang="en-US" sz="4800" b="1" dirty="0" smtClean="0">
              <a:solidFill>
                <a:srgbClr val="FFFFFF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8000" b="1" dirty="0">
                <a:solidFill>
                  <a:srgbClr val="FFFFFF"/>
                </a:solidFill>
              </a:rPr>
              <a:t> </a:t>
            </a:r>
            <a:r>
              <a:rPr lang="en-US" sz="8000" b="1" dirty="0" smtClean="0">
                <a:solidFill>
                  <a:srgbClr val="FFFFFF"/>
                </a:solidFill>
              </a:rPr>
              <a:t>Never runs out of supplies</a:t>
            </a:r>
          </a:p>
          <a:p>
            <a:pPr>
              <a:buFont typeface="Wingdings" charset="2"/>
              <a:buChar char="Ø"/>
            </a:pPr>
            <a:endParaRPr lang="en-US" sz="4800" b="1" dirty="0" smtClean="0">
              <a:solidFill>
                <a:srgbClr val="FFFFFF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8000" b="1" dirty="0" smtClean="0">
                <a:solidFill>
                  <a:srgbClr val="FFFFFF"/>
                </a:solidFill>
              </a:rPr>
              <a:t> Need addiction to deal with problems</a:t>
            </a:r>
          </a:p>
          <a:p>
            <a:pPr>
              <a:buFont typeface="Wingdings" charset="2"/>
              <a:buChar char="Ø"/>
            </a:pPr>
            <a:endParaRPr lang="en-US" sz="4800" b="1" dirty="0" smtClean="0">
              <a:solidFill>
                <a:srgbClr val="FFFFFF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8000" b="1" dirty="0" smtClean="0">
                <a:solidFill>
                  <a:srgbClr val="FFFFFF"/>
                </a:solidFill>
              </a:rPr>
              <a:t>Secrecy/solitude</a:t>
            </a:r>
          </a:p>
          <a:p>
            <a:pPr marL="0" indent="0">
              <a:buNone/>
            </a:pPr>
            <a:endParaRPr lang="en-US" sz="4800" b="1" dirty="0" smtClean="0">
              <a:solidFill>
                <a:srgbClr val="FFFFFF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8000" b="1" dirty="0" smtClean="0">
                <a:solidFill>
                  <a:srgbClr val="FFFFFF"/>
                </a:solidFill>
              </a:rPr>
              <a:t>Denial                                             </a:t>
            </a:r>
            <a:endParaRPr lang="en-US" sz="8000" b="1" dirty="0" smtClean="0">
              <a:solidFill>
                <a:srgbClr val="FFFFFF"/>
              </a:solidFill>
            </a:endParaRPr>
          </a:p>
          <a:p>
            <a:pPr>
              <a:buFont typeface="Wingdings" charset="2"/>
              <a:buChar char="Ø"/>
            </a:pPr>
            <a:endParaRPr lang="en-US" sz="4800" b="1" dirty="0" smtClean="0">
              <a:solidFill>
                <a:srgbClr val="FFFFFF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8000" b="1" dirty="0" smtClean="0">
                <a:solidFill>
                  <a:srgbClr val="FFFFFF"/>
                </a:solidFill>
              </a:rPr>
              <a:t>Problems with the law</a:t>
            </a:r>
          </a:p>
          <a:p>
            <a:pPr marL="0" indent="0">
              <a:buNone/>
            </a:pPr>
            <a:endParaRPr lang="en-US" sz="4800" b="1" dirty="0" smtClean="0">
              <a:solidFill>
                <a:srgbClr val="FFFFFF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8000" b="1" dirty="0" smtClean="0">
                <a:solidFill>
                  <a:srgbClr val="FFFFFF"/>
                </a:solidFill>
              </a:rPr>
              <a:t>Financial </a:t>
            </a:r>
            <a:r>
              <a:rPr lang="en-US" sz="8000" b="1" dirty="0" smtClean="0">
                <a:solidFill>
                  <a:srgbClr val="FFFFFF"/>
                </a:solidFill>
              </a:rPr>
              <a:t>difficulties</a:t>
            </a:r>
          </a:p>
          <a:p>
            <a:pPr marL="0" indent="0">
              <a:buNone/>
            </a:pPr>
            <a:endParaRPr lang="en-US" sz="4800" b="1" dirty="0" smtClean="0">
              <a:solidFill>
                <a:srgbClr val="FFFFFF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8000" b="1" dirty="0" smtClean="0">
                <a:solidFill>
                  <a:srgbClr val="FFFFFF"/>
                </a:solidFill>
              </a:rPr>
              <a:t>Failing </a:t>
            </a:r>
            <a:r>
              <a:rPr lang="en-US" sz="8000" b="1" dirty="0" smtClean="0">
                <a:solidFill>
                  <a:srgbClr val="FFFFFF"/>
                </a:solidFill>
              </a:rPr>
              <a:t>Relationships</a:t>
            </a:r>
          </a:p>
          <a:p>
            <a:pPr>
              <a:buFont typeface="Wingdings" charset="2"/>
              <a:buChar char="Ø"/>
            </a:pPr>
            <a:endParaRPr lang="en-US" sz="4800" b="1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8000" b="1" dirty="0" smtClean="0">
                <a:solidFill>
                  <a:schemeClr val="bg1"/>
                </a:solidFill>
              </a:rPr>
              <a:t>Cravings</a:t>
            </a:r>
            <a:r>
              <a:rPr lang="en-US" sz="8000" b="1" dirty="0">
                <a:solidFill>
                  <a:schemeClr val="bg1"/>
                </a:solidFill>
              </a:rPr>
              <a:t>, moody, bad temper, poor  </a:t>
            </a:r>
            <a:r>
              <a:rPr lang="en-US" sz="8000" b="1" dirty="0" smtClean="0">
                <a:solidFill>
                  <a:schemeClr val="bg1"/>
                </a:solidFill>
              </a:rPr>
              <a:t>focus</a:t>
            </a:r>
            <a:r>
              <a:rPr lang="en-US" sz="8000" b="1" dirty="0">
                <a:solidFill>
                  <a:schemeClr val="bg1"/>
                </a:solidFill>
              </a:rPr>
              <a:t>, depressed/empty, frustrations, anger, </a:t>
            </a:r>
            <a:r>
              <a:rPr lang="en-US" sz="8000" b="1" dirty="0" smtClean="0">
                <a:solidFill>
                  <a:srgbClr val="FFFFFF"/>
                </a:solidFill>
              </a:rPr>
              <a:t>bitterness</a:t>
            </a:r>
            <a:r>
              <a:rPr lang="en-US" sz="8000" b="1" dirty="0">
                <a:solidFill>
                  <a:srgbClr val="FFFFFF"/>
                </a:solidFill>
              </a:rPr>
              <a:t>/resentment</a:t>
            </a:r>
          </a:p>
          <a:p>
            <a:pPr>
              <a:buFont typeface="Wingdings" charset="2"/>
              <a:buChar char="Ø"/>
            </a:pPr>
            <a:endParaRPr lang="en-US" sz="9800" b="1" dirty="0" smtClean="0">
              <a:solidFill>
                <a:srgbClr val="FFFFFF"/>
              </a:solidFill>
            </a:endParaRPr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0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99" y="887687"/>
            <a:ext cx="9156099" cy="59703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0313"/>
          </a:xfrm>
        </p:spPr>
        <p:txBody>
          <a:bodyPr/>
          <a:lstStyle/>
          <a:p>
            <a:r>
              <a:rPr lang="en-US" b="1" dirty="0" smtClean="0"/>
              <a:t>Pray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8649"/>
            <a:ext cx="8229600" cy="5769966"/>
          </a:xfrm>
        </p:spPr>
        <p:txBody>
          <a:bodyPr>
            <a:normAutofit/>
          </a:bodyPr>
          <a:lstStyle/>
          <a:p>
            <a:r>
              <a:rPr lang="en-US" b="1" dirty="0" smtClean="0"/>
              <a:t>Pray that your eyes may be opened 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Pray for deliverance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Pray that God will t</a:t>
            </a:r>
            <a:r>
              <a:rPr lang="en-US" b="1" dirty="0" smtClean="0">
                <a:solidFill>
                  <a:srgbClr val="000000"/>
                </a:solidFill>
              </a:rPr>
              <a:t>ake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FFFF"/>
                </a:solidFill>
              </a:rPr>
              <a:t>away</a:t>
            </a:r>
            <a:r>
              <a:rPr lang="en-US" b="1" dirty="0" smtClean="0"/>
              <a:t> the desire for the addiction</a:t>
            </a:r>
          </a:p>
          <a:p>
            <a:pPr marL="0" indent="0">
              <a:buNone/>
            </a:pPr>
            <a:endParaRPr lang="en-US" b="1" dirty="0" smtClean="0"/>
          </a:p>
          <a:p>
            <a:r>
              <a:rPr lang="en-US" b="1" dirty="0" smtClean="0"/>
              <a:t>Pray for strength to resist and overcome the temptation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9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348</Words>
  <Application>Microsoft Macintosh PowerPoint</Application>
  <PresentationFormat>On-screen Show (4:3)</PresentationFormat>
  <Paragraphs>104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    </vt:lpstr>
      <vt:lpstr>Can you name some addictions?</vt:lpstr>
      <vt:lpstr>Definition of Addiction</vt:lpstr>
      <vt:lpstr>2 Types of Addiction</vt:lpstr>
      <vt:lpstr>Substance Addictions</vt:lpstr>
      <vt:lpstr>Behavioral Addictions</vt:lpstr>
      <vt:lpstr>How to Break   Chains of Addiction</vt:lpstr>
      <vt:lpstr>Recognize signs and symptoms</vt:lpstr>
      <vt:lpstr>Pray</vt:lpstr>
      <vt:lpstr>Seek Help</vt:lpstr>
      <vt:lpstr>Change</vt:lpstr>
      <vt:lpstr>NEWSTART 8 Principles to a healthy lifestyle</vt:lpstr>
      <vt:lpstr>Remember God’s Word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ADDICTIONS  </dc:title>
  <dc:creator>Pamela Allen</dc:creator>
  <cp:lastModifiedBy>Pamela Allen</cp:lastModifiedBy>
  <cp:revision>35</cp:revision>
  <cp:lastPrinted>2016-03-13T21:35:09Z</cp:lastPrinted>
  <dcterms:created xsi:type="dcterms:W3CDTF">2016-03-12T22:08:36Z</dcterms:created>
  <dcterms:modified xsi:type="dcterms:W3CDTF">2016-03-13T21:58:25Z</dcterms:modified>
</cp:coreProperties>
</file>